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62" r:id="rId4"/>
    <p:sldId id="263" r:id="rId5"/>
    <p:sldId id="264" r:id="rId6"/>
    <p:sldId id="261" r:id="rId7"/>
    <p:sldId id="265" r:id="rId8"/>
    <p:sldId id="267" r:id="rId9"/>
    <p:sldId id="268" r:id="rId10"/>
    <p:sldId id="269" r:id="rId11"/>
    <p:sldId id="277" r:id="rId12"/>
    <p:sldId id="281" r:id="rId13"/>
    <p:sldId id="282" r:id="rId14"/>
    <p:sldId id="278" r:id="rId15"/>
    <p:sldId id="258" r:id="rId16"/>
    <p:sldId id="270" r:id="rId17"/>
    <p:sldId id="271" r:id="rId18"/>
    <p:sldId id="272" r:id="rId19"/>
    <p:sldId id="273" r:id="rId20"/>
    <p:sldId id="274" r:id="rId21"/>
    <p:sldId id="275" r:id="rId22"/>
    <p:sldId id="280" r:id="rId23"/>
    <p:sldId id="284" r:id="rId2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/>
    <p:restoredTop sz="94586"/>
  </p:normalViewPr>
  <p:slideViewPr>
    <p:cSldViewPr snapToObjects="1">
      <p:cViewPr varScale="1">
        <p:scale>
          <a:sx n="125" d="100"/>
          <a:sy n="125" d="100"/>
        </p:scale>
        <p:origin x="1096" y="16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8DDA12-3B6E-8249-8238-622AA0011792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F70C51E-51E2-174A-946A-87403E9775D4}">
      <dgm:prSet phldrT="[Text]"/>
      <dgm:spPr/>
      <dgm:t>
        <a:bodyPr/>
        <a:lstStyle/>
        <a:p>
          <a:r>
            <a:rPr lang="en-US" dirty="0" smtClean="0"/>
            <a:t>Cyber Analytics Repository</a:t>
          </a:r>
          <a:endParaRPr lang="en-US" dirty="0"/>
        </a:p>
      </dgm:t>
    </dgm:pt>
    <dgm:pt modelId="{FB1DC913-2130-FB49-A5EA-7A61A913D5E9}" type="parTrans" cxnId="{001C89D2-B1A4-C342-9A6D-3E4F66D158E9}">
      <dgm:prSet/>
      <dgm:spPr/>
      <dgm:t>
        <a:bodyPr/>
        <a:lstStyle/>
        <a:p>
          <a:endParaRPr lang="en-US"/>
        </a:p>
      </dgm:t>
    </dgm:pt>
    <dgm:pt modelId="{054EA19C-C873-2B4B-8D65-25421F2E2013}" type="sibTrans" cxnId="{001C89D2-B1A4-C342-9A6D-3E4F66D158E9}">
      <dgm:prSet/>
      <dgm:spPr/>
      <dgm:t>
        <a:bodyPr/>
        <a:lstStyle/>
        <a:p>
          <a:endParaRPr lang="en-US"/>
        </a:p>
      </dgm:t>
    </dgm:pt>
    <dgm:pt modelId="{DE89176B-F0AA-3C4C-94D0-5206620E37CE}">
      <dgm:prSet phldrT="[Text]"/>
      <dgm:spPr/>
      <dgm:t>
        <a:bodyPr/>
        <a:lstStyle/>
        <a:p>
          <a:r>
            <a:rPr lang="en-US" dirty="0" smtClean="0"/>
            <a:t>ATT&amp;CK</a:t>
          </a:r>
        </a:p>
        <a:p>
          <a:r>
            <a:rPr lang="en-US" dirty="0" smtClean="0"/>
            <a:t>Techniques</a:t>
          </a:r>
          <a:endParaRPr lang="en-US" dirty="0"/>
        </a:p>
      </dgm:t>
    </dgm:pt>
    <dgm:pt modelId="{C18CCA21-B8D2-334C-BB5E-B0D708391EC7}" type="parTrans" cxnId="{A2E585AE-32A5-2142-9B07-F237332962D8}">
      <dgm:prSet/>
      <dgm:spPr/>
      <dgm:t>
        <a:bodyPr/>
        <a:lstStyle/>
        <a:p>
          <a:endParaRPr lang="en-US"/>
        </a:p>
      </dgm:t>
    </dgm:pt>
    <dgm:pt modelId="{8A67BFE0-A1E1-D945-8EF4-33E036100953}" type="sibTrans" cxnId="{A2E585AE-32A5-2142-9B07-F237332962D8}">
      <dgm:prSet/>
      <dgm:spPr/>
      <dgm:t>
        <a:bodyPr/>
        <a:lstStyle/>
        <a:p>
          <a:endParaRPr lang="en-US"/>
        </a:p>
      </dgm:t>
    </dgm:pt>
    <dgm:pt modelId="{8E351842-9D7C-AE4F-A386-CB5C5DD84A58}">
      <dgm:prSet phldrT="[Text]"/>
      <dgm:spPr/>
      <dgm:t>
        <a:bodyPr/>
        <a:lstStyle/>
        <a:p>
          <a:r>
            <a:rPr lang="en-US" dirty="0" smtClean="0"/>
            <a:t>ATT&amp;CK</a:t>
          </a:r>
        </a:p>
        <a:p>
          <a:r>
            <a:rPr lang="en-US" dirty="0" smtClean="0"/>
            <a:t>Tactics</a:t>
          </a:r>
          <a:endParaRPr lang="en-US" dirty="0"/>
        </a:p>
      </dgm:t>
    </dgm:pt>
    <dgm:pt modelId="{74746A21-C61A-CB44-A92C-7A5494436753}" type="parTrans" cxnId="{FEB220D5-9F29-8345-A3E7-BD0E9DC77A6A}">
      <dgm:prSet/>
      <dgm:spPr/>
      <dgm:t>
        <a:bodyPr/>
        <a:lstStyle/>
        <a:p>
          <a:endParaRPr lang="en-US"/>
        </a:p>
      </dgm:t>
    </dgm:pt>
    <dgm:pt modelId="{9006D5F8-6CD1-8A41-A498-89B1B0D8AD05}" type="sibTrans" cxnId="{FEB220D5-9F29-8345-A3E7-BD0E9DC77A6A}">
      <dgm:prSet/>
      <dgm:spPr/>
      <dgm:t>
        <a:bodyPr/>
        <a:lstStyle/>
        <a:p>
          <a:endParaRPr lang="en-US"/>
        </a:p>
      </dgm:t>
    </dgm:pt>
    <dgm:pt modelId="{B581FF5C-92D0-A742-9995-5D606A3A9C0D}" type="pres">
      <dgm:prSet presAssocID="{8A8DDA12-3B6E-8249-8238-622AA0011792}" presName="Name0" presStyleCnt="0">
        <dgm:presLayoutVars>
          <dgm:dir/>
          <dgm:resizeHandles val="exact"/>
        </dgm:presLayoutVars>
      </dgm:prSet>
      <dgm:spPr/>
    </dgm:pt>
    <dgm:pt modelId="{AA6C6062-6683-9249-BA30-E7050E4C8F2D}" type="pres">
      <dgm:prSet presAssocID="{1F70C51E-51E2-174A-946A-87403E9775D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38BA1D-FD9C-AD48-923C-606E53E3FD16}" type="pres">
      <dgm:prSet presAssocID="{054EA19C-C873-2B4B-8D65-25421F2E201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13B195C-0E85-C846-8F07-2418CDE5F279}" type="pres">
      <dgm:prSet presAssocID="{054EA19C-C873-2B4B-8D65-25421F2E201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94EF6F6-4E6A-2641-AD0A-5BA9E289CD8F}" type="pres">
      <dgm:prSet presAssocID="{DE89176B-F0AA-3C4C-94D0-5206620E37C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B18924-D521-3245-B9B1-750A30023F80}" type="pres">
      <dgm:prSet presAssocID="{8A67BFE0-A1E1-D945-8EF4-33E036100953}" presName="sibTrans" presStyleLbl="sibTrans2D1" presStyleIdx="1" presStyleCnt="2"/>
      <dgm:spPr/>
      <dgm:t>
        <a:bodyPr/>
        <a:lstStyle/>
        <a:p>
          <a:endParaRPr lang="en-US"/>
        </a:p>
      </dgm:t>
    </dgm:pt>
    <dgm:pt modelId="{20D5FB6B-4D5B-3146-A437-463F36E98C0C}" type="pres">
      <dgm:prSet presAssocID="{8A67BFE0-A1E1-D945-8EF4-33E036100953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3B82E627-15DD-ED4B-AE09-67CE9CF6ADA9}" type="pres">
      <dgm:prSet presAssocID="{8E351842-9D7C-AE4F-A386-CB5C5DD84A5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6A303-B85A-6D4F-8CE4-734B340A7434}" type="presOf" srcId="{054EA19C-C873-2B4B-8D65-25421F2E2013}" destId="{513B195C-0E85-C846-8F07-2418CDE5F279}" srcOrd="1" destOrd="0" presId="urn:microsoft.com/office/officeart/2005/8/layout/process1"/>
    <dgm:cxn modelId="{A01C4445-B934-9B46-A100-1BDF1F18C30D}" type="presOf" srcId="{8A67BFE0-A1E1-D945-8EF4-33E036100953}" destId="{82B18924-D521-3245-B9B1-750A30023F80}" srcOrd="0" destOrd="0" presId="urn:microsoft.com/office/officeart/2005/8/layout/process1"/>
    <dgm:cxn modelId="{5C2A7840-6255-054E-AFA4-D4A08185846E}" type="presOf" srcId="{8E351842-9D7C-AE4F-A386-CB5C5DD84A58}" destId="{3B82E627-15DD-ED4B-AE09-67CE9CF6ADA9}" srcOrd="0" destOrd="0" presId="urn:microsoft.com/office/officeart/2005/8/layout/process1"/>
    <dgm:cxn modelId="{8925E00D-ED86-0649-95B3-76A239AE7F25}" type="presOf" srcId="{8A67BFE0-A1E1-D945-8EF4-33E036100953}" destId="{20D5FB6B-4D5B-3146-A437-463F36E98C0C}" srcOrd="1" destOrd="0" presId="urn:microsoft.com/office/officeart/2005/8/layout/process1"/>
    <dgm:cxn modelId="{A2E585AE-32A5-2142-9B07-F237332962D8}" srcId="{8A8DDA12-3B6E-8249-8238-622AA0011792}" destId="{DE89176B-F0AA-3C4C-94D0-5206620E37CE}" srcOrd="1" destOrd="0" parTransId="{C18CCA21-B8D2-334C-BB5E-B0D708391EC7}" sibTransId="{8A67BFE0-A1E1-D945-8EF4-33E036100953}"/>
    <dgm:cxn modelId="{C23F101C-01E0-6A4F-88ED-A7D9AA12CFA8}" type="presOf" srcId="{1F70C51E-51E2-174A-946A-87403E9775D4}" destId="{AA6C6062-6683-9249-BA30-E7050E4C8F2D}" srcOrd="0" destOrd="0" presId="urn:microsoft.com/office/officeart/2005/8/layout/process1"/>
    <dgm:cxn modelId="{986BFB2D-7339-5341-A723-C80DE93B3F5E}" type="presOf" srcId="{DE89176B-F0AA-3C4C-94D0-5206620E37CE}" destId="{594EF6F6-4E6A-2641-AD0A-5BA9E289CD8F}" srcOrd="0" destOrd="0" presId="urn:microsoft.com/office/officeart/2005/8/layout/process1"/>
    <dgm:cxn modelId="{FEB220D5-9F29-8345-A3E7-BD0E9DC77A6A}" srcId="{8A8DDA12-3B6E-8249-8238-622AA0011792}" destId="{8E351842-9D7C-AE4F-A386-CB5C5DD84A58}" srcOrd="2" destOrd="0" parTransId="{74746A21-C61A-CB44-A92C-7A5494436753}" sibTransId="{9006D5F8-6CD1-8A41-A498-89B1B0D8AD05}"/>
    <dgm:cxn modelId="{55F01808-DFFB-E244-BAF6-976C05D2A22A}" type="presOf" srcId="{8A8DDA12-3B6E-8249-8238-622AA0011792}" destId="{B581FF5C-92D0-A742-9995-5D606A3A9C0D}" srcOrd="0" destOrd="0" presId="urn:microsoft.com/office/officeart/2005/8/layout/process1"/>
    <dgm:cxn modelId="{07CA2B03-1A63-994A-BABF-3B61CF312C8E}" type="presOf" srcId="{054EA19C-C873-2B4B-8D65-25421F2E2013}" destId="{D238BA1D-FD9C-AD48-923C-606E53E3FD16}" srcOrd="0" destOrd="0" presId="urn:microsoft.com/office/officeart/2005/8/layout/process1"/>
    <dgm:cxn modelId="{001C89D2-B1A4-C342-9A6D-3E4F66D158E9}" srcId="{8A8DDA12-3B6E-8249-8238-622AA0011792}" destId="{1F70C51E-51E2-174A-946A-87403E9775D4}" srcOrd="0" destOrd="0" parTransId="{FB1DC913-2130-FB49-A5EA-7A61A913D5E9}" sibTransId="{054EA19C-C873-2B4B-8D65-25421F2E2013}"/>
    <dgm:cxn modelId="{A44422BF-6B4F-104D-BD26-7004E2B788E7}" type="presParOf" srcId="{B581FF5C-92D0-A742-9995-5D606A3A9C0D}" destId="{AA6C6062-6683-9249-BA30-E7050E4C8F2D}" srcOrd="0" destOrd="0" presId="urn:microsoft.com/office/officeart/2005/8/layout/process1"/>
    <dgm:cxn modelId="{7023E7D3-68AE-6B4C-8C6E-E027CB60452D}" type="presParOf" srcId="{B581FF5C-92D0-A742-9995-5D606A3A9C0D}" destId="{D238BA1D-FD9C-AD48-923C-606E53E3FD16}" srcOrd="1" destOrd="0" presId="urn:microsoft.com/office/officeart/2005/8/layout/process1"/>
    <dgm:cxn modelId="{CE6E4A7D-9B96-A049-A28C-AB959828440A}" type="presParOf" srcId="{D238BA1D-FD9C-AD48-923C-606E53E3FD16}" destId="{513B195C-0E85-C846-8F07-2418CDE5F279}" srcOrd="0" destOrd="0" presId="urn:microsoft.com/office/officeart/2005/8/layout/process1"/>
    <dgm:cxn modelId="{ED34D3F9-CB56-6B49-BFBC-FB2F6202D2F0}" type="presParOf" srcId="{B581FF5C-92D0-A742-9995-5D606A3A9C0D}" destId="{594EF6F6-4E6A-2641-AD0A-5BA9E289CD8F}" srcOrd="2" destOrd="0" presId="urn:microsoft.com/office/officeart/2005/8/layout/process1"/>
    <dgm:cxn modelId="{2B739C03-DE77-DF4C-B3E5-57486389EB1D}" type="presParOf" srcId="{B581FF5C-92D0-A742-9995-5D606A3A9C0D}" destId="{82B18924-D521-3245-B9B1-750A30023F80}" srcOrd="3" destOrd="0" presId="urn:microsoft.com/office/officeart/2005/8/layout/process1"/>
    <dgm:cxn modelId="{B9F3DA15-4ADA-3547-86DB-3CF10BE810D5}" type="presParOf" srcId="{82B18924-D521-3245-B9B1-750A30023F80}" destId="{20D5FB6B-4D5B-3146-A437-463F36E98C0C}" srcOrd="0" destOrd="0" presId="urn:microsoft.com/office/officeart/2005/8/layout/process1"/>
    <dgm:cxn modelId="{FFC90119-C7F0-CD42-9342-174FAE558001}" type="presParOf" srcId="{B581FF5C-92D0-A742-9995-5D606A3A9C0D}" destId="{3B82E627-15DD-ED4B-AE09-67CE9CF6ADA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C6062-6683-9249-BA30-E7050E4C8F2D}">
      <dsp:nvSpPr>
        <dsp:cNvPr id="0" name=""/>
        <dsp:cNvSpPr/>
      </dsp:nvSpPr>
      <dsp:spPr>
        <a:xfrm>
          <a:off x="4840" y="782585"/>
          <a:ext cx="1446748" cy="949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Cyber Analytics Repository</a:t>
          </a:r>
          <a:endParaRPr lang="en-US" sz="1800" kern="1200" dirty="0"/>
        </a:p>
      </dsp:txBody>
      <dsp:txXfrm>
        <a:off x="32648" y="810393"/>
        <a:ext cx="1391132" cy="893812"/>
      </dsp:txXfrm>
    </dsp:sp>
    <dsp:sp modelId="{D238BA1D-FD9C-AD48-923C-606E53E3FD16}">
      <dsp:nvSpPr>
        <dsp:cNvPr id="0" name=""/>
        <dsp:cNvSpPr/>
      </dsp:nvSpPr>
      <dsp:spPr>
        <a:xfrm>
          <a:off x="1596263" y="1077903"/>
          <a:ext cx="306710" cy="3587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96263" y="1149662"/>
        <a:ext cx="214697" cy="215275"/>
      </dsp:txXfrm>
    </dsp:sp>
    <dsp:sp modelId="{594EF6F6-4E6A-2641-AD0A-5BA9E289CD8F}">
      <dsp:nvSpPr>
        <dsp:cNvPr id="0" name=""/>
        <dsp:cNvSpPr/>
      </dsp:nvSpPr>
      <dsp:spPr>
        <a:xfrm>
          <a:off x="2030287" y="782585"/>
          <a:ext cx="1446748" cy="949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ATT&amp;CK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Techniques</a:t>
          </a:r>
          <a:endParaRPr lang="en-US" sz="1800" kern="1200" dirty="0"/>
        </a:p>
      </dsp:txBody>
      <dsp:txXfrm>
        <a:off x="2058095" y="810393"/>
        <a:ext cx="1391132" cy="893812"/>
      </dsp:txXfrm>
    </dsp:sp>
    <dsp:sp modelId="{82B18924-D521-3245-B9B1-750A30023F80}">
      <dsp:nvSpPr>
        <dsp:cNvPr id="0" name=""/>
        <dsp:cNvSpPr/>
      </dsp:nvSpPr>
      <dsp:spPr>
        <a:xfrm>
          <a:off x="3621710" y="1077903"/>
          <a:ext cx="306710" cy="3587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621710" y="1149662"/>
        <a:ext cx="214697" cy="215275"/>
      </dsp:txXfrm>
    </dsp:sp>
    <dsp:sp modelId="{3B82E627-15DD-ED4B-AE09-67CE9CF6ADA9}">
      <dsp:nvSpPr>
        <dsp:cNvPr id="0" name=""/>
        <dsp:cNvSpPr/>
      </dsp:nvSpPr>
      <dsp:spPr>
        <a:xfrm>
          <a:off x="4055735" y="782585"/>
          <a:ext cx="1446748" cy="949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ATT&amp;CK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Tactics</a:t>
          </a:r>
          <a:endParaRPr lang="en-US" sz="1800" kern="1200" dirty="0"/>
        </a:p>
      </dsp:txBody>
      <dsp:txXfrm>
        <a:off x="4083543" y="810393"/>
        <a:ext cx="1391132" cy="893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B3888-7A60-D645-9234-BB8C38B5BD1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5A21D-805F-8E49-ACC3-C979689E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257800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</a:t>
            </a:r>
          </a:p>
          <a:p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0"/>
            <a:ext cx="4572000" cy="5257800"/>
          </a:xfrm>
          <a:solidFill>
            <a:srgbClr val="000000">
              <a:alpha val="52000"/>
            </a:srgbClr>
          </a:solidFill>
          <a:ln>
            <a:noFill/>
          </a:ln>
        </p:spPr>
        <p:txBody>
          <a:bodyPr lIns="274320" tIns="274320" rIns="274320" bIns="274320">
            <a:normAutofit/>
          </a:bodyPr>
          <a:lstStyle>
            <a:lvl1pPr marL="0" algn="l">
              <a:defRPr sz="47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  <p:extLst>
      <p:ext uri="{BB962C8B-B14F-4D97-AF65-F5344CB8AC3E}">
        <p14:creationId xmlns:p14="http://schemas.microsoft.com/office/powerpoint/2010/main" val="2436689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295900"/>
          </a:xfrm>
          <a:noFill/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</a:t>
            </a:r>
          </a:p>
          <a:p>
            <a:pPr lvl="0"/>
            <a:r>
              <a:rPr lang="en-US" noProof="0" dirty="0" smtClean="0"/>
              <a:t>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2743200" cy="5295900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>
              <a:buNone/>
              <a:defRPr sz="2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257800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4572000" cy="5257800"/>
          </a:xfrm>
        </p:spPr>
        <p:txBody>
          <a:bodyPr lIns="274320" tIns="274320" rIns="274320" bIns="274320" anchor="ctr" anchorCtr="0"/>
          <a:lstStyle>
            <a:lvl1pPr>
              <a:defRPr baseline="0"/>
            </a:lvl1pPr>
          </a:lstStyle>
          <a:p>
            <a:pPr lvl="0"/>
            <a:r>
              <a:rPr lang="en-US" dirty="0" smtClean="0"/>
              <a:t>Bullet Points</a:t>
            </a:r>
          </a:p>
          <a:p>
            <a:pPr lvl="1"/>
            <a:r>
              <a:rPr lang="en-US" dirty="0" smtClean="0"/>
              <a:t>What is the project about?</a:t>
            </a:r>
          </a:p>
          <a:p>
            <a:pPr lvl="1"/>
            <a:r>
              <a:rPr lang="en-US" dirty="0" smtClean="0"/>
              <a:t>Define the scope</a:t>
            </a:r>
          </a:p>
          <a:p>
            <a:pPr lvl="1"/>
            <a:r>
              <a:rPr lang="en-US" dirty="0" smtClean="0"/>
              <a:t>Define the goals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  <p:extLst>
      <p:ext uri="{BB962C8B-B14F-4D97-AF65-F5344CB8AC3E}">
        <p14:creationId xmlns:p14="http://schemas.microsoft.com/office/powerpoint/2010/main" val="1792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257800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257800"/>
          </a:xfrm>
        </p:spPr>
        <p:txBody>
          <a:bodyPr lIns="274320" tIns="274320" rIns="274320" bIns="274320" anchor="ctr" anchorCtr="0"/>
          <a:lstStyle>
            <a:lvl2pPr>
              <a:defRPr baseline="0"/>
            </a:lvl2pPr>
          </a:lstStyle>
          <a:p>
            <a:pPr lvl="0"/>
            <a:r>
              <a:rPr lang="en-US" dirty="0" smtClean="0"/>
              <a:t>What progress has been made since the previous milestone?</a:t>
            </a:r>
          </a:p>
          <a:p>
            <a:pPr lvl="1"/>
            <a:r>
              <a:rPr lang="en-US" dirty="0" smtClean="0"/>
              <a:t>Which tasks have been completed?</a:t>
            </a:r>
          </a:p>
          <a:p>
            <a:pPr lvl="1"/>
            <a:r>
              <a:rPr lang="en-US" dirty="0" smtClean="0"/>
              <a:t>What issues have been resolved?</a:t>
            </a:r>
          </a:p>
          <a:p>
            <a:pPr lvl="1"/>
            <a:r>
              <a:rPr lang="en-US" dirty="0" smtClean="0"/>
              <a:t>What new issues have risen?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Is the project currently ahead of schedule, on track, or delayed?</a:t>
            </a:r>
          </a:p>
          <a:p>
            <a:pPr lvl="1"/>
            <a:r>
              <a:rPr lang="en-US" dirty="0" smtClean="0"/>
              <a:t>If delayed, what is the mitigation plan?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372100"/>
            <a:ext cx="2895600" cy="152400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0" indent="0" algn="r">
              <a:spcBef>
                <a:spcPts val="0"/>
              </a:spcBef>
              <a:buNone/>
              <a:defRPr sz="7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2"/>
            <a:r>
              <a:rPr lang="en-US" dirty="0" smtClean="0"/>
              <a:t>Presenter Name | Department or School | Date</a:t>
            </a:r>
          </a:p>
        </p:txBody>
      </p:sp>
    </p:spTree>
    <p:extLst>
      <p:ext uri="{BB962C8B-B14F-4D97-AF65-F5344CB8AC3E}">
        <p14:creationId xmlns:p14="http://schemas.microsoft.com/office/powerpoint/2010/main" val="106736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4"/>
            <a:ext cx="8229600" cy="140943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lIns="274320" tIns="274320" rIns="274320" bIns="2743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90700"/>
            <a:ext cx="8229600" cy="3314436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 smtClean="0"/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57800"/>
            <a:ext cx="9144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yu_short_color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5372100"/>
            <a:ext cx="673555" cy="228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</p:sldLayoutIdLst>
  <p:txStyles>
    <p:titleStyle>
      <a:lvl1pPr algn="ct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7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200" b="1" kern="1200">
          <a:solidFill>
            <a:schemeClr val="bg1"/>
          </a:solidFill>
          <a:latin typeface="Arial"/>
          <a:ea typeface="+mn-ea"/>
          <a:cs typeface="Arial"/>
        </a:defRPr>
      </a:lvl1pPr>
      <a:lvl2pPr marL="914400" indent="-457200" algn="l" defTabSz="457200" rtl="0" eaLnBrk="1" latinLnBrk="0" hangingPunct="1">
        <a:spcBef>
          <a:spcPts val="528"/>
        </a:spcBef>
        <a:buFont typeface="Arial"/>
        <a:buChar char="•"/>
        <a:defRPr sz="2100" kern="1200">
          <a:solidFill>
            <a:schemeClr val="bg1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ts val="528"/>
        </a:spcBef>
        <a:buFont typeface="Arial"/>
        <a:buChar char="•"/>
        <a:defRPr sz="2100" kern="1200">
          <a:solidFill>
            <a:schemeClr val="bg1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ts val="528"/>
        </a:spcBef>
        <a:buFont typeface="Arial"/>
        <a:buChar char="•"/>
        <a:defRPr sz="2100" kern="1200">
          <a:solidFill>
            <a:schemeClr val="bg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ts val="528"/>
        </a:spcBef>
        <a:buFont typeface="Arial"/>
        <a:buNone/>
        <a:defRPr sz="2200" b="1" kern="1200" baseline="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7" Type="http://schemas.openxmlformats.org/officeDocument/2006/relationships/image" Target="../media/image12.tif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5" Type="http://schemas.openxmlformats.org/officeDocument/2006/relationships/image" Target="../media/image10.tif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7" Type="http://schemas.openxmlformats.org/officeDocument/2006/relationships/image" Target="../media/image12.tif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7" Type="http://schemas.openxmlformats.org/officeDocument/2006/relationships/image" Target="../media/image12.tif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7" Type="http://schemas.openxmlformats.org/officeDocument/2006/relationships/image" Target="../media/image12.tif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5200" y="0"/>
            <a:ext cx="5638800" cy="5715000"/>
          </a:xfrm>
        </p:spPr>
        <p:txBody>
          <a:bodyPr>
            <a:normAutofit/>
          </a:bodyPr>
          <a:lstStyle/>
          <a:p>
            <a:r>
              <a:rPr lang="en-US" dirty="0" smtClean="0"/>
              <a:t>Sherlock</a:t>
            </a:r>
            <a:br>
              <a:rPr lang="en-US" dirty="0" smtClean="0"/>
            </a:br>
            <a:r>
              <a:rPr lang="en-US" sz="1800" dirty="0" smtClean="0"/>
              <a:t>Advanced </a:t>
            </a:r>
            <a:r>
              <a:rPr lang="en-US" sz="1800" dirty="0"/>
              <a:t>Persistent Threat </a:t>
            </a:r>
            <a:r>
              <a:rPr lang="en-US" sz="1800" dirty="0" smtClean="0"/>
              <a:t>Detection System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 err="1" smtClean="0"/>
              <a:t>Rony</a:t>
            </a:r>
            <a:r>
              <a:rPr lang="en-US" sz="1600" smtClean="0"/>
              <a:t> </a:t>
            </a:r>
            <a:r>
              <a:rPr lang="en-US" sz="1600" smtClean="0"/>
              <a:t>Xavier (ID: RX294)</a:t>
            </a:r>
            <a:endParaRPr lang="en-US" sz="32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00" y="5372100"/>
            <a:ext cx="2895600" cy="152400"/>
          </a:xfrm>
        </p:spPr>
        <p:txBody>
          <a:bodyPr/>
          <a:lstStyle/>
          <a:p>
            <a:pPr algn="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2100"/>
            <a:ext cx="2739565" cy="2400300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749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7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5"/>
    </mc:Choice>
    <mc:Fallback xmlns="">
      <p:transition spd="slow" advTm="7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60110" y="935355"/>
            <a:ext cx="1394272" cy="4339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Design (Visualization)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74566" y="1584840"/>
            <a:ext cx="325237" cy="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619931" y="2980535"/>
            <a:ext cx="800499" cy="1399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6" idx="3"/>
          </p:cNvCxnSpPr>
          <p:nvPr/>
        </p:nvCxnSpPr>
        <p:spPr>
          <a:xfrm flipV="1">
            <a:off x="6170342" y="2973235"/>
            <a:ext cx="1505859" cy="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096000" y="1288874"/>
            <a:ext cx="986650" cy="1047120"/>
            <a:chOff x="3795658" y="2334105"/>
            <a:chExt cx="1166561" cy="123805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658" y="2334105"/>
              <a:ext cx="1166561" cy="102209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957694" y="3318245"/>
              <a:ext cx="8424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Sherlock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3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5"/>
    </mc:Choice>
    <mc:Fallback xmlns="">
      <p:transition spd="slow" advTm="359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Collection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51" y="1291960"/>
            <a:ext cx="1193800" cy="119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51" y="3425560"/>
            <a:ext cx="12954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57294" y="2507936"/>
            <a:ext cx="66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Sysmon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2327094" y="4720960"/>
            <a:ext cx="1347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Event Logs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63761" y="1679155"/>
            <a:ext cx="1489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Process Events Logs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Network Events Logs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679092" y="3730360"/>
            <a:ext cx="1585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System Event Logs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Security </a:t>
            </a:r>
            <a:r>
              <a:rPr lang="en-US" sz="1050" dirty="0"/>
              <a:t>Event </a:t>
            </a:r>
            <a:r>
              <a:rPr lang="en-US" sz="1050" dirty="0" smtClean="0"/>
              <a:t>Logs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dirty="0" smtClean="0"/>
              <a:t>Application </a:t>
            </a:r>
            <a:r>
              <a:rPr lang="en-US" sz="1050" dirty="0"/>
              <a:t>Event </a:t>
            </a:r>
            <a:r>
              <a:rPr lang="en-US" sz="1050" dirty="0" smtClean="0"/>
              <a:t>Logs</a:t>
            </a:r>
          </a:p>
          <a:p>
            <a:endParaRPr lang="en-US" sz="1050" dirty="0"/>
          </a:p>
          <a:p>
            <a:endParaRPr lang="en-US" sz="10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5105400" y="2604983"/>
            <a:ext cx="720128" cy="713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83413" y="3373953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cxnSp>
        <p:nvCxnSpPr>
          <p:cNvPr id="6" name="Straight Arrow Connector 5"/>
          <p:cNvCxnSpPr>
            <a:stCxn id="2" idx="3"/>
            <a:endCxn id="14" idx="1"/>
          </p:cNvCxnSpPr>
          <p:nvPr/>
        </p:nvCxnSpPr>
        <p:spPr>
          <a:xfrm>
            <a:off x="3597951" y="1888860"/>
            <a:ext cx="1507449" cy="1072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  <a:endCxn id="14" idx="1"/>
          </p:cNvCxnSpPr>
          <p:nvPr/>
        </p:nvCxnSpPr>
        <p:spPr>
          <a:xfrm flipV="1">
            <a:off x="3597951" y="2961496"/>
            <a:ext cx="1507449" cy="1111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977" y="2591464"/>
            <a:ext cx="767179" cy="7824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32704" y="3451137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cxnSp>
        <p:nvCxnSpPr>
          <p:cNvPr id="5" name="Straight Arrow Connector 4"/>
          <p:cNvCxnSpPr>
            <a:stCxn id="14" idx="3"/>
            <a:endCxn id="16" idx="1"/>
          </p:cNvCxnSpPr>
          <p:nvPr/>
        </p:nvCxnSpPr>
        <p:spPr>
          <a:xfrm>
            <a:off x="5825528" y="2961496"/>
            <a:ext cx="1507449" cy="21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44"/>
    </mc:Choice>
    <mc:Fallback xmlns="">
      <p:transition spd="slow" advTm="1904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Storage and Analysis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11892" y="3625492"/>
            <a:ext cx="7521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Sherlock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Perform live monitoring and analysis.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Collect </a:t>
            </a:r>
            <a:r>
              <a:rPr lang="en-US" dirty="0"/>
              <a:t>time-slices of </a:t>
            </a:r>
            <a:r>
              <a:rPr lang="en-US" dirty="0" smtClean="0"/>
              <a:t>logs.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Perform analysis based on Cyber Analytics Repository using Spark.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Classify the logs to appropriate ATT&amp;CK Tactics and Techniques.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Store back in Elasticsearch.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96222" y="1158566"/>
            <a:ext cx="7351555" cy="2459306"/>
            <a:chOff x="761319" y="1112855"/>
            <a:chExt cx="7351555" cy="2459306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319" y="1595404"/>
              <a:ext cx="1102474" cy="1175971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746" y="1112855"/>
              <a:ext cx="1005987" cy="535099"/>
            </a:xfrm>
            <a:prstGeom prst="rect">
              <a:avLst/>
            </a:prstGeom>
          </p:spPr>
        </p:pic>
        <p:sp>
          <p:nvSpPr>
            <p:cNvPr id="5" name="Right Arrow 4"/>
            <p:cNvSpPr/>
            <p:nvPr/>
          </p:nvSpPr>
          <p:spPr>
            <a:xfrm>
              <a:off x="2056719" y="1282924"/>
              <a:ext cx="1539387" cy="18009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Collect time-slice of logs</a:t>
              </a:r>
              <a:endParaRPr lang="en-US" dirty="0"/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5181373" y="1249620"/>
              <a:ext cx="1539387" cy="18009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Store</a:t>
              </a:r>
              <a:endParaRPr lang="en-US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0400" y="1562100"/>
              <a:ext cx="1102474" cy="117597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91311" y="2796636"/>
              <a:ext cx="9462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smtClean="0"/>
                <a:t>Elasticsearch</a:t>
              </a:r>
              <a:endParaRPr lang="en-US" sz="105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795658" y="2334105"/>
              <a:ext cx="1166561" cy="1238056"/>
              <a:chOff x="3795658" y="2334105"/>
              <a:chExt cx="1166561" cy="12380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5658" y="2334105"/>
                <a:ext cx="1166561" cy="1022095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957694" y="3318245"/>
                <a:ext cx="84248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/>
                  <a:t>Sherlock</a:t>
                </a:r>
                <a:endParaRPr lang="en-US" sz="1050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088510" y="2796636"/>
              <a:ext cx="9462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smtClean="0"/>
                <a:t>Elasticsearch</a:t>
              </a:r>
              <a:endParaRPr lang="en-US" sz="1050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3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04"/>
    </mc:Choice>
    <mc:Fallback xmlns="">
      <p:transition spd="slow" advTm="6310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Storage and Analysis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8320" y="939284"/>
            <a:ext cx="345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List of Analytic Code Implemented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177858"/>
              </p:ext>
            </p:extLst>
          </p:nvPr>
        </p:nvGraphicFramePr>
        <p:xfrm>
          <a:off x="914400" y="1348269"/>
          <a:ext cx="7315200" cy="4206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7766"/>
                <a:gridCol w="5377434"/>
              </a:tblGrid>
              <a:tr h="156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 Index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CAR-2013-02-003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Processes Spawning cmd.exe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CAR-2013-03-001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Reg.exe called from Command Shell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CAR-2013-05-002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Suspicious Run Locations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CAR-2013-05-003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SMB Write Request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CAR-2013-05-004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Execution with AT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CAR-2013-07-002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RDP Connection Detection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CAR-2013-07-005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Command Line Usage of Archiving Software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CAR-2013-08-001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Execution with schtasks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CAR-2014-03-006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RunDLL32.exe monitoring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CAR-2014-04-003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Powershell Execution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CAR-2014-05-001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RPC Activity 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CAR-2014-05-002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Services launching Cmd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CAR-2014-07-001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Service Search Path Interception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CAR-2014-11-003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Debuggers for Accessibility Applications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CAR-2014-11-004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Remote PowerShell Sessions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CAR-2014-11-006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Windows Remote Management (WinRM)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CAR-2014-11-008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Command Launched from WinLogon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CAR-2016-03-001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Host Discovery Commands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CAR-2016-03-002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Create Remote Process via WMIC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CAR-2016-04-002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User Activity from Clearing Event Logs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CAR-2016-04-003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User Activity from Stopping Windows Defensive Services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CAR-2016-04-004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Successful Local Account Login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  <a:tr h="155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CAR-2016-04-005</a:t>
                      </a:r>
                      <a:endParaRPr lang="en-US" sz="10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Remote Desktop Logon</a:t>
                      </a:r>
                      <a:endParaRPr lang="en-US" sz="10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4028" marR="5402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0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2"/>
    </mc:Choice>
    <mc:Fallback xmlns="">
      <p:transition spd="slow" advTm="1469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Storage and Analysis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  <p:pic>
        <p:nvPicPr>
          <p:cNvPr id="19" name="Picture 18" descr="../../../../../../Desktop/Screen%20Shot%202017-12-18%20at%20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09700"/>
            <a:ext cx="8152195" cy="385487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28320" y="939284"/>
            <a:ext cx="225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Sample Analytic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7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47"/>
    </mc:Choice>
    <mc:Fallback xmlns="">
      <p:transition spd="slow" advTm="3074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00" t="7877" b="19912"/>
          <a:stretch/>
        </p:blipFill>
        <p:spPr>
          <a:xfrm>
            <a:off x="114300" y="1276350"/>
            <a:ext cx="8915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9"/>
    </mc:Choice>
    <mc:Fallback xmlns="">
      <p:transition spd="slow" advTm="327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00" t="7877" b="19912"/>
          <a:stretch/>
        </p:blipFill>
        <p:spPr>
          <a:xfrm>
            <a:off x="114300" y="1276350"/>
            <a:ext cx="8915400" cy="36576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Visualization(Tactics and Techniques)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99059" y="1333500"/>
            <a:ext cx="8968741" cy="175260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9"/>
    </mc:Choice>
    <mc:Fallback xmlns="">
      <p:transition spd="slow" advTm="2343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00" t="7877" b="19912"/>
          <a:stretch/>
        </p:blipFill>
        <p:spPr>
          <a:xfrm>
            <a:off x="114300" y="1276350"/>
            <a:ext cx="8915400" cy="36576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</a:t>
            </a:r>
            <a:r>
              <a:rPr lang="en-US" dirty="0" err="1" smtClean="0"/>
              <a:t>Timeseries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" y="3009900"/>
            <a:ext cx="7467600" cy="114300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5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25"/>
    </mc:Choice>
    <mc:Fallback xmlns="">
      <p:transition spd="slow" advTm="3552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00" t="7877" b="19912"/>
          <a:stretch/>
        </p:blipFill>
        <p:spPr>
          <a:xfrm>
            <a:off x="114300" y="1276350"/>
            <a:ext cx="8915400" cy="36576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Visualization(Monitored Systems)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467600" y="3009900"/>
            <a:ext cx="1562100" cy="108204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8"/>
    </mc:Choice>
    <mc:Fallback xmlns="">
      <p:transition spd="slow" advTm="1691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00" t="7877" b="19912"/>
          <a:stretch/>
        </p:blipFill>
        <p:spPr>
          <a:xfrm>
            <a:off x="114300" y="1280160"/>
            <a:ext cx="8915400" cy="36576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Visualization(Logs)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14300" y="4229100"/>
            <a:ext cx="8915400" cy="685800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9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"/>
    </mc:Choice>
    <mc:Fallback xmlns="">
      <p:transition spd="slow" advTm="316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Advanced Persistent Threat</a:t>
            </a:r>
            <a:r>
              <a:rPr lang="en-US" dirty="0"/>
              <a:t> </a:t>
            </a:r>
            <a:r>
              <a:rPr lang="en-US" dirty="0" smtClean="0"/>
              <a:t>(APT)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pic>
        <p:nvPicPr>
          <p:cNvPr id="1026" name="Picture 2" descr="creen Shot 2017-04-24 at 2.08.51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47900"/>
            <a:ext cx="4054583" cy="301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0181" y="952500"/>
            <a:ext cx="58883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Advanced Persistent Threat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 (</a:t>
            </a:r>
            <a:r>
              <a:rPr lang="en-US" b="1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APT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) 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G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ains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access to a network </a:t>
            </a:r>
            <a:endParaRPr lang="en-US" dirty="0" smtClean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tays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there undetected for a long period of time.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ntention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of an </a:t>
            </a:r>
            <a:r>
              <a:rPr lang="en-US" b="1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APT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 attack is to steal data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Not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to cause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damage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Not easily detected by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traditional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                              cyber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security measures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3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83"/>
    </mc:Choice>
    <mc:Fallback xmlns="">
      <p:transition spd="slow" advTm="3018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8031" r="16542" b="34748"/>
          <a:stretch/>
        </p:blipFill>
        <p:spPr>
          <a:xfrm>
            <a:off x="118872" y="1280160"/>
            <a:ext cx="8915400" cy="36576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Likely Presence of APT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0997" y="3500482"/>
            <a:ext cx="8850603" cy="1414418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4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18"/>
    </mc:Choice>
    <mc:Fallback xmlns="">
      <p:transition spd="slow" advTm="34618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8031" r="16667" b="34748"/>
          <a:stretch/>
        </p:blipFill>
        <p:spPr>
          <a:xfrm>
            <a:off x="118872" y="1280160"/>
            <a:ext cx="8915400" cy="36576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Unlikely Presence of APT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40997" y="3500482"/>
            <a:ext cx="8850603" cy="1414418"/>
          </a:xfrm>
          <a:prstGeom prst="roundRect">
            <a:avLst/>
          </a:prstGeom>
          <a:noFill/>
          <a:ln w="47625"/>
          <a:effectLst>
            <a:outerShdw blurRad="40000" dist="23000" dir="5400000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10"/>
    </mc:Choice>
    <mc:Fallback xmlns="">
      <p:transition spd="slow" advTm="2861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0180" y="952500"/>
            <a:ext cx="79732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Sherlock could be a valuable tool in detecting the presence of </a:t>
            </a:r>
            <a:r>
              <a:rPr lang="en-US" dirty="0" err="1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APTs.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Visualizations are significantly more effective than going through log text.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It scales very well.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It can enable even novice Cyber Security Analysts make expert level analysis.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Future Work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Enhance with machine-learning.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Enhance to include MITRE’s private Cyber Analytic Repository.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Request open-source support.</a:t>
            </a:r>
          </a:p>
          <a:p>
            <a:pPr marL="742950" lvl="2" indent="-285750">
              <a:buFont typeface="Arial" charset="0"/>
              <a:buChar char="•"/>
            </a:pP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Roboto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Roboto" charset="0"/>
              </a:rPr>
              <a:t>	</a:t>
            </a:r>
            <a:endParaRPr lang="en-US" dirty="0">
              <a:solidFill>
                <a:srgbClr val="222222"/>
              </a:solidFill>
              <a:latin typeface="Roboto" charset="0"/>
            </a:endParaRPr>
          </a:p>
          <a:p>
            <a:pPr marL="742950" lvl="1" indent="-285750">
              <a:buFont typeface="Wingdings" charset="2"/>
              <a:buChar char="Ø"/>
            </a:pPr>
            <a:endParaRPr lang="en-US" dirty="0" smtClean="0">
              <a:solidFill>
                <a:srgbClr val="222222"/>
              </a:solidFill>
              <a:latin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9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5"/>
    </mc:Choice>
    <mc:Fallback xmlns="">
      <p:transition spd="slow" advTm="5525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Q&amp;A?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1097124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8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5"/>
    </mc:Choice>
    <mc:Fallback xmlns="">
      <p:transition spd="slow" advTm="152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1050" y="1028700"/>
            <a:ext cx="8409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Cyber Kill Chain</a:t>
            </a:r>
            <a:endParaRPr lang="en-US" b="1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Reveals overall the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stages of a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cyberattack.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Adversarial </a:t>
            </a:r>
            <a:r>
              <a:rPr lang="en-US" b="1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Tactics, Techniques, and Common </a:t>
            </a:r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Knowledge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ATT&amp;CK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™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Adversary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behavior model 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after </a:t>
            </a:r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Exploit.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052" name="Picture 4" descr="creen Shot 2017-04-23 at 3.16.24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7" y="3086100"/>
            <a:ext cx="8459405" cy="192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Cyber Kill Chain &amp; MITRE ATT&amp;CK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2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45"/>
    </mc:Choice>
    <mc:Fallback xmlns="">
      <p:transition spd="slow" advTm="4314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952500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Techniques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Cyber Attack techniques used by the adversary.</a:t>
            </a: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Tactics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Stages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the ATT&amp;CK chain the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Techniques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fall into.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074" name="Picture 2" descr="creen Shot 2017-04-23 at 10.59.06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71700"/>
            <a:ext cx="5457185" cy="31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MITRE </a:t>
            </a:r>
            <a:r>
              <a:rPr lang="en-US" dirty="0"/>
              <a:t>ATT&amp;CK </a:t>
            </a:r>
            <a:r>
              <a:rPr lang="en-US" dirty="0" smtClean="0"/>
              <a:t>Matrix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6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51"/>
    </mc:Choice>
    <mc:Fallback xmlns="">
      <p:transition spd="slow" advTm="2175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93128404"/>
              </p:ext>
            </p:extLst>
          </p:nvPr>
        </p:nvGraphicFramePr>
        <p:xfrm>
          <a:off x="1809517" y="3098022"/>
          <a:ext cx="5507324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MITRE </a:t>
            </a:r>
            <a:r>
              <a:rPr lang="en-US" dirty="0" smtClean="0"/>
              <a:t>Cyber </a:t>
            </a:r>
            <a:r>
              <a:rPr lang="en-US" dirty="0"/>
              <a:t>Analytics </a:t>
            </a:r>
            <a:r>
              <a:rPr lang="en-US" dirty="0" smtClean="0"/>
              <a:t>Repository(CAR)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9100" y="1028700"/>
            <a:ext cx="8305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Analytics</a:t>
            </a:r>
          </a:p>
          <a:p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CAR is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 knowledge base of analytics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based on ATT&amp;CK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 adversary model. </a:t>
            </a:r>
          </a:p>
          <a:p>
            <a:endParaRPr lang="en-US" b="1" dirty="0" smtClean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b="1" i="1" dirty="0" smtClean="0"/>
              <a:t>CAR-2013-02-003: Processes Spawning </a:t>
            </a:r>
            <a:r>
              <a:rPr lang="en-US" sz="1600" b="1" i="1" dirty="0" err="1" smtClean="0"/>
              <a:t>cmd.exe</a:t>
            </a:r>
            <a:endParaRPr lang="en-US" sz="1600" b="1" i="1" dirty="0" smtClean="0"/>
          </a:p>
          <a:p>
            <a:r>
              <a:rPr lang="en-US" sz="1400" b="1" i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Technique: Command-Line Interface</a:t>
            </a:r>
          </a:p>
          <a:p>
            <a:r>
              <a:rPr lang="en-US" sz="1400" b="1" i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Tactic: Execution</a:t>
            </a:r>
          </a:p>
          <a:p>
            <a:r>
              <a:rPr lang="en-US" sz="1200" i="1" dirty="0"/>
              <a:t>Typically, when a user runs a command prompt, the parent process is </a:t>
            </a:r>
            <a:r>
              <a:rPr lang="en-US" sz="1200" i="1" dirty="0" err="1"/>
              <a:t>explorer.exe</a:t>
            </a:r>
            <a:r>
              <a:rPr lang="en-US" sz="1200" i="1" dirty="0"/>
              <a:t> or another instance of the prompt. There may be automated programs, logon scripts, or administrative tools that launch instances of the command prompt in order to run scripts or other built-in commands. Spawning the process </a:t>
            </a:r>
            <a:r>
              <a:rPr lang="en-US" sz="1200" i="1" dirty="0" err="1"/>
              <a:t>cmd.exe</a:t>
            </a:r>
            <a:r>
              <a:rPr lang="en-US" sz="1200" i="1" dirty="0"/>
              <a:t> from certain parents may be more indicative of malice.</a:t>
            </a:r>
          </a:p>
          <a:p>
            <a:r>
              <a:rPr lang="en-US" sz="1200" i="1" dirty="0"/>
              <a:t>For example, if Adobe Reader or Outlook launches a command shell, this may suggest that a malicious document has been loaded and should be investigated. Thus, by looking for abnormal parent processes of </a:t>
            </a:r>
            <a:r>
              <a:rPr lang="en-US" sz="1200" i="1" dirty="0" err="1"/>
              <a:t>cmd.exe</a:t>
            </a:r>
            <a:r>
              <a:rPr lang="en-US" sz="1200" i="1" dirty="0"/>
              <a:t>, it may be possible to detect adversaries.</a:t>
            </a: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5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36"/>
    </mc:Choice>
    <mc:Fallback xmlns="">
      <p:transition spd="slow" advTm="6533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Sherlock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0180" y="952500"/>
            <a:ext cx="74398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Purpose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Detect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possible indicators of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attack techniques from event logs.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Categorize events into stages of attack.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Visualize if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 chain of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attack behaviors.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Enable the user to see patterns and make the connections.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Decrease 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Advanced Persistent Threat detection </a:t>
            </a: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time.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Purpose is NOT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To replace an anti-virus tool.</a:t>
            </a: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b="1" dirty="0" smtClean="0">
              <a:solidFill>
                <a:srgbClr val="222222"/>
              </a:solidFill>
              <a:latin typeface="Roboto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Roboto" charset="0"/>
              </a:rPr>
              <a:t>	</a:t>
            </a:r>
            <a:endParaRPr lang="en-US" dirty="0">
              <a:solidFill>
                <a:srgbClr val="222222"/>
              </a:solidFill>
              <a:latin typeface="Roboto" charset="0"/>
            </a:endParaRPr>
          </a:p>
          <a:p>
            <a:pPr marL="742950" lvl="1" indent="-285750">
              <a:buFont typeface="Wingdings" charset="2"/>
              <a:buChar char="Ø"/>
            </a:pPr>
            <a:endParaRPr lang="en-US" dirty="0" smtClean="0">
              <a:solidFill>
                <a:srgbClr val="222222"/>
              </a:solidFill>
              <a:latin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76"/>
    </mc:Choice>
    <mc:Fallback xmlns="">
      <p:transition spd="slow" advTm="3297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Sherlock Design</a:t>
            </a:r>
          </a:p>
        </p:txBody>
      </p:sp>
      <p:pic>
        <p:nvPicPr>
          <p:cNvPr id="208" name="Picture 2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217" name="TextBox 216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218" name="TextBox 217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219" name="TextBox 218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220" name="TextBox 219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221" name="TextBox 220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222" name="TextBox 221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223" name="Picture 2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224" name="TextBox 223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225" name="TextBox 224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226" name="TextBox 225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227" name="Straight Arrow Connector 226"/>
          <p:cNvCxnSpPr/>
          <p:nvPr/>
        </p:nvCxnSpPr>
        <p:spPr>
          <a:xfrm flipV="1">
            <a:off x="1574566" y="1584841"/>
            <a:ext cx="325237" cy="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2619931" y="2980536"/>
            <a:ext cx="800499" cy="139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12" idx="3"/>
          </p:cNvCxnSpPr>
          <p:nvPr/>
        </p:nvCxnSpPr>
        <p:spPr>
          <a:xfrm flipV="1">
            <a:off x="6170342" y="2973236"/>
            <a:ext cx="1505859" cy="7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096000" y="1288874"/>
            <a:ext cx="986650" cy="1047120"/>
            <a:chOff x="3795658" y="2334105"/>
            <a:chExt cx="1166561" cy="123805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658" y="2334105"/>
              <a:ext cx="1166561" cy="1022095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957694" y="3318245"/>
              <a:ext cx="8424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Sherlock</a:t>
              </a:r>
              <a:endParaRPr lang="en-US" sz="1050" dirty="0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5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3"/>
    </mc:Choice>
    <mc:Fallback xmlns="">
      <p:transition spd="slow" advTm="281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909758"/>
            <a:ext cx="3706179" cy="441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Design (Collection)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74566" y="1584840"/>
            <a:ext cx="325237" cy="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619931" y="2980535"/>
            <a:ext cx="800499" cy="1399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6" idx="3"/>
          </p:cNvCxnSpPr>
          <p:nvPr/>
        </p:nvCxnSpPr>
        <p:spPr>
          <a:xfrm flipV="1">
            <a:off x="6170342" y="2973235"/>
            <a:ext cx="1505859" cy="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6096000" y="1288874"/>
            <a:ext cx="986650" cy="1047120"/>
            <a:chOff x="3795658" y="2334105"/>
            <a:chExt cx="1166561" cy="123805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658" y="2334105"/>
              <a:ext cx="1166561" cy="102209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957694" y="3318245"/>
              <a:ext cx="8424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Sherlock</a:t>
              </a:r>
              <a:endParaRPr lang="en-US" sz="1050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55"/>
    </mc:Choice>
    <mc:Fallback xmlns="">
      <p:transition spd="slow" advTm="2385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7345" y="935355"/>
            <a:ext cx="2981010" cy="4339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vert="horz" lIns="274320" tIns="274320" rIns="274320" bIns="274320" rtlCol="0" anchor="ctr" anchorCtr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7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ts val="528"/>
              </a:spcBef>
              <a:buFont typeface="Arial"/>
              <a:buChar char="•"/>
              <a:defRPr sz="21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528"/>
              </a:spcBef>
              <a:buFont typeface="Arial"/>
              <a:buNone/>
              <a:defRPr sz="22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Design (Storage and Analysis)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" y="1154462"/>
            <a:ext cx="861629" cy="86162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3" y="2549721"/>
            <a:ext cx="861629" cy="8616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6" y="3949702"/>
            <a:ext cx="861629" cy="86162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25" y="1439524"/>
            <a:ext cx="1005987" cy="5350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39" y="2575947"/>
            <a:ext cx="758603" cy="8091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30" y="2555360"/>
            <a:ext cx="767179" cy="8503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1228327"/>
            <a:ext cx="720128" cy="713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923971" y="2624806"/>
            <a:ext cx="720128" cy="71302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18201" r="35000" b="11234"/>
          <a:stretch/>
        </p:blipFill>
        <p:spPr>
          <a:xfrm>
            <a:off x="1899803" y="4024005"/>
            <a:ext cx="720128" cy="713026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877816" y="1997297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3520157" y="3415033"/>
            <a:ext cx="665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Logstash</a:t>
            </a:r>
            <a:endParaRPr 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1877816" y="3361556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42615" y="2037892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4979" y="341503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42614" y="4788493"/>
            <a:ext cx="119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Windows Machine</a:t>
            </a:r>
            <a:endParaRPr lang="en-US" sz="105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201" y="2608636"/>
            <a:ext cx="562089" cy="72919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877816" y="4779039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Winlogbeat</a:t>
            </a:r>
            <a:endParaRPr 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5408496" y="3426610"/>
            <a:ext cx="92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Elasticsearch</a:t>
            </a:r>
            <a:endParaRPr lang="en-US" sz="105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76201" y="3353052"/>
            <a:ext cx="8424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Kibana</a:t>
            </a:r>
            <a:endParaRPr lang="en-US" sz="1050" dirty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74566" y="1584840"/>
            <a:ext cx="325237" cy="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596182" y="2980536"/>
            <a:ext cx="327789" cy="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574565" y="4380517"/>
            <a:ext cx="3252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619931" y="1584840"/>
            <a:ext cx="800499" cy="1395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2644099" y="2980535"/>
            <a:ext cx="776331" cy="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619931" y="2980535"/>
            <a:ext cx="800499" cy="1399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77" idx="3"/>
          </p:cNvCxnSpPr>
          <p:nvPr/>
        </p:nvCxnSpPr>
        <p:spPr>
          <a:xfrm>
            <a:off x="4187609" y="2980535"/>
            <a:ext cx="12241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6" idx="3"/>
          </p:cNvCxnSpPr>
          <p:nvPr/>
        </p:nvCxnSpPr>
        <p:spPr>
          <a:xfrm flipV="1">
            <a:off x="6170342" y="2973235"/>
            <a:ext cx="1505859" cy="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374412" y="1707074"/>
            <a:ext cx="416629" cy="868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374412" y="1707074"/>
            <a:ext cx="859267" cy="8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5791041" y="1715469"/>
            <a:ext cx="442638" cy="86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6096000" y="1288874"/>
            <a:ext cx="986650" cy="1047120"/>
            <a:chOff x="3795658" y="2334105"/>
            <a:chExt cx="1166561" cy="123805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658" y="2334105"/>
              <a:ext cx="1166561" cy="102209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957694" y="3318245"/>
              <a:ext cx="8424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Sherlock</a:t>
              </a:r>
              <a:endParaRPr lang="en-US" sz="1050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46" y="0"/>
            <a:ext cx="95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8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5"/>
    </mc:Choice>
    <mc:Fallback xmlns="">
      <p:transition spd="slow" advTm="8975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1800</TotalTime>
  <Words>512</Words>
  <Application>Microsoft Macintosh PowerPoint</Application>
  <PresentationFormat>On-screen Show (16:10)</PresentationFormat>
  <Paragraphs>223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Roboto</vt:lpstr>
      <vt:lpstr>Times New Roman</vt:lpstr>
      <vt:lpstr>Wingdings</vt:lpstr>
      <vt:lpstr>Arial</vt:lpstr>
      <vt:lpstr>Presentation4</vt:lpstr>
      <vt:lpstr>Sherlock Advanced Persistent Threat Detection System  Rony Xavier (ID: RX294)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Brendan Prince</dc:creator>
  <cp:lastModifiedBy>Microsoft Office User</cp:lastModifiedBy>
  <cp:revision>98</cp:revision>
  <dcterms:created xsi:type="dcterms:W3CDTF">2014-06-16T16:43:24Z</dcterms:created>
  <dcterms:modified xsi:type="dcterms:W3CDTF">2017-12-20T23:08:04Z</dcterms:modified>
</cp:coreProperties>
</file>